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79" r:id="rId7"/>
    <p:sldId id="262" r:id="rId8"/>
    <p:sldId id="263" r:id="rId9"/>
    <p:sldId id="264" r:id="rId10"/>
    <p:sldId id="265" r:id="rId11"/>
    <p:sldId id="266" r:id="rId12"/>
    <p:sldId id="267" r:id="rId13"/>
    <p:sldId id="268" r:id="rId14"/>
    <p:sldId id="274" r:id="rId15"/>
    <p:sldId id="275" r:id="rId16"/>
    <p:sldId id="269" r:id="rId17"/>
    <p:sldId id="278" r:id="rId18"/>
    <p:sldId id="270" r:id="rId19"/>
    <p:sldId id="271" r:id="rId20"/>
    <p:sldId id="272" r:id="rId21"/>
    <p:sldId id="273"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277A33A1-54FE-4225-A7D6-11F7C13286E3}"/>
    <pc:docChg chg="undo redo custSel modSld">
      <pc:chgData name="Carli Hansen" userId="bcafb5cc-c472-48e4-901a-b2958ad60e60" providerId="ADAL" clId="{277A33A1-54FE-4225-A7D6-11F7C13286E3}" dt="2022-12-05T14:39:12.386" v="121" actId="20577"/>
      <pc:docMkLst>
        <pc:docMk/>
      </pc:docMkLst>
      <pc:sldChg chg="modSp mod">
        <pc:chgData name="Carli Hansen" userId="bcafb5cc-c472-48e4-901a-b2958ad60e60" providerId="ADAL" clId="{277A33A1-54FE-4225-A7D6-11F7C13286E3}" dt="2022-12-05T14:24:20.644" v="4" actId="20577"/>
        <pc:sldMkLst>
          <pc:docMk/>
          <pc:sldMk cId="0" sldId="257"/>
        </pc:sldMkLst>
        <pc:spChg chg="mod">
          <ac:chgData name="Carli Hansen" userId="bcafb5cc-c472-48e4-901a-b2958ad60e60" providerId="ADAL" clId="{277A33A1-54FE-4225-A7D6-11F7C13286E3}" dt="2022-12-05T14:24:20.644" v="4" actId="20577"/>
          <ac:spMkLst>
            <pc:docMk/>
            <pc:sldMk cId="0" sldId="257"/>
            <ac:spMk id="3" creationId="{00000000-0000-0000-0000-000000000000}"/>
          </ac:spMkLst>
        </pc:spChg>
      </pc:sldChg>
      <pc:sldChg chg="modSp mod">
        <pc:chgData name="Carli Hansen" userId="bcafb5cc-c472-48e4-901a-b2958ad60e60" providerId="ADAL" clId="{277A33A1-54FE-4225-A7D6-11F7C13286E3}" dt="2022-12-05T14:24:52.963" v="6" actId="20577"/>
        <pc:sldMkLst>
          <pc:docMk/>
          <pc:sldMk cId="0" sldId="258"/>
        </pc:sldMkLst>
        <pc:spChg chg="mod">
          <ac:chgData name="Carli Hansen" userId="bcafb5cc-c472-48e4-901a-b2958ad60e60" providerId="ADAL" clId="{277A33A1-54FE-4225-A7D6-11F7C13286E3}" dt="2022-12-05T14:24:52.963" v="6" actId="20577"/>
          <ac:spMkLst>
            <pc:docMk/>
            <pc:sldMk cId="0" sldId="258"/>
            <ac:spMk id="3" creationId="{00000000-0000-0000-0000-000000000000}"/>
          </ac:spMkLst>
        </pc:spChg>
      </pc:sldChg>
      <pc:sldChg chg="modSp mod">
        <pc:chgData name="Carli Hansen" userId="bcafb5cc-c472-48e4-901a-b2958ad60e60" providerId="ADAL" clId="{277A33A1-54FE-4225-A7D6-11F7C13286E3}" dt="2022-12-05T14:27:19.125" v="31" actId="20577"/>
        <pc:sldMkLst>
          <pc:docMk/>
          <pc:sldMk cId="0" sldId="263"/>
        </pc:sldMkLst>
        <pc:spChg chg="mod">
          <ac:chgData name="Carli Hansen" userId="bcafb5cc-c472-48e4-901a-b2958ad60e60" providerId="ADAL" clId="{277A33A1-54FE-4225-A7D6-11F7C13286E3}" dt="2022-12-05T14:27:19.125" v="31" actId="20577"/>
          <ac:spMkLst>
            <pc:docMk/>
            <pc:sldMk cId="0" sldId="263"/>
            <ac:spMk id="2" creationId="{00000000-0000-0000-0000-000000000000}"/>
          </ac:spMkLst>
        </pc:spChg>
      </pc:sldChg>
      <pc:sldChg chg="modSp mod">
        <pc:chgData name="Carli Hansen" userId="bcafb5cc-c472-48e4-901a-b2958ad60e60" providerId="ADAL" clId="{277A33A1-54FE-4225-A7D6-11F7C13286E3}" dt="2022-12-05T14:38:55.758" v="119" actId="20577"/>
        <pc:sldMkLst>
          <pc:docMk/>
          <pc:sldMk cId="0" sldId="264"/>
        </pc:sldMkLst>
        <pc:spChg chg="mod">
          <ac:chgData name="Carli Hansen" userId="bcafb5cc-c472-48e4-901a-b2958ad60e60" providerId="ADAL" clId="{277A33A1-54FE-4225-A7D6-11F7C13286E3}" dt="2022-12-05T14:27:28.012" v="47" actId="20577"/>
          <ac:spMkLst>
            <pc:docMk/>
            <pc:sldMk cId="0" sldId="264"/>
            <ac:spMk id="2" creationId="{00000000-0000-0000-0000-000000000000}"/>
          </ac:spMkLst>
        </pc:spChg>
        <pc:spChg chg="mod">
          <ac:chgData name="Carli Hansen" userId="bcafb5cc-c472-48e4-901a-b2958ad60e60" providerId="ADAL" clId="{277A33A1-54FE-4225-A7D6-11F7C13286E3}" dt="2022-12-05T14:38:55.758" v="119" actId="20577"/>
          <ac:spMkLst>
            <pc:docMk/>
            <pc:sldMk cId="0" sldId="264"/>
            <ac:spMk id="3" creationId="{00000000-0000-0000-0000-000000000000}"/>
          </ac:spMkLst>
        </pc:spChg>
      </pc:sldChg>
      <pc:sldChg chg="modSp mod">
        <pc:chgData name="Carli Hansen" userId="bcafb5cc-c472-48e4-901a-b2958ad60e60" providerId="ADAL" clId="{277A33A1-54FE-4225-A7D6-11F7C13286E3}" dt="2022-12-05T14:29:18.540" v="75" actId="20577"/>
        <pc:sldMkLst>
          <pc:docMk/>
          <pc:sldMk cId="0" sldId="265"/>
        </pc:sldMkLst>
        <pc:spChg chg="mod">
          <ac:chgData name="Carli Hansen" userId="bcafb5cc-c472-48e4-901a-b2958ad60e60" providerId="ADAL" clId="{277A33A1-54FE-4225-A7D6-11F7C13286E3}" dt="2022-12-05T14:28:13.981" v="61" actId="20577"/>
          <ac:spMkLst>
            <pc:docMk/>
            <pc:sldMk cId="0" sldId="265"/>
            <ac:spMk id="2" creationId="{00000000-0000-0000-0000-000000000000}"/>
          </ac:spMkLst>
        </pc:spChg>
        <pc:spChg chg="mod">
          <ac:chgData name="Carli Hansen" userId="bcafb5cc-c472-48e4-901a-b2958ad60e60" providerId="ADAL" clId="{277A33A1-54FE-4225-A7D6-11F7C13286E3}" dt="2022-12-05T14:29:18.540" v="75" actId="20577"/>
          <ac:spMkLst>
            <pc:docMk/>
            <pc:sldMk cId="0" sldId="265"/>
            <ac:spMk id="3" creationId="{00000000-0000-0000-0000-000000000000}"/>
          </ac:spMkLst>
        </pc:spChg>
      </pc:sldChg>
      <pc:sldChg chg="modSp mod">
        <pc:chgData name="Carli Hansen" userId="bcafb5cc-c472-48e4-901a-b2958ad60e60" providerId="ADAL" clId="{277A33A1-54FE-4225-A7D6-11F7C13286E3}" dt="2022-12-05T14:29:22.484" v="77" actId="15"/>
        <pc:sldMkLst>
          <pc:docMk/>
          <pc:sldMk cId="0" sldId="266"/>
        </pc:sldMkLst>
        <pc:spChg chg="mod">
          <ac:chgData name="Carli Hansen" userId="bcafb5cc-c472-48e4-901a-b2958ad60e60" providerId="ADAL" clId="{277A33A1-54FE-4225-A7D6-11F7C13286E3}" dt="2022-12-05T14:29:22.484" v="77" actId="15"/>
          <ac:spMkLst>
            <pc:docMk/>
            <pc:sldMk cId="0" sldId="266"/>
            <ac:spMk id="3" creationId="{00000000-0000-0000-0000-000000000000}"/>
          </ac:spMkLst>
        </pc:spChg>
      </pc:sldChg>
      <pc:sldChg chg="modSp mod">
        <pc:chgData name="Carli Hansen" userId="bcafb5cc-c472-48e4-901a-b2958ad60e60" providerId="ADAL" clId="{277A33A1-54FE-4225-A7D6-11F7C13286E3}" dt="2022-12-05T14:29:47.085" v="78" actId="20577"/>
        <pc:sldMkLst>
          <pc:docMk/>
          <pc:sldMk cId="0" sldId="267"/>
        </pc:sldMkLst>
        <pc:spChg chg="mod">
          <ac:chgData name="Carli Hansen" userId="bcafb5cc-c472-48e4-901a-b2958ad60e60" providerId="ADAL" clId="{277A33A1-54FE-4225-A7D6-11F7C13286E3}" dt="2022-12-05T14:29:47.085" v="78" actId="20577"/>
          <ac:spMkLst>
            <pc:docMk/>
            <pc:sldMk cId="0" sldId="267"/>
            <ac:spMk id="3" creationId="{00000000-0000-0000-0000-000000000000}"/>
          </ac:spMkLst>
        </pc:spChg>
      </pc:sldChg>
      <pc:sldChg chg="modSp mod">
        <pc:chgData name="Carli Hansen" userId="bcafb5cc-c472-48e4-901a-b2958ad60e60" providerId="ADAL" clId="{277A33A1-54FE-4225-A7D6-11F7C13286E3}" dt="2022-12-05T14:35:24.841" v="92" actId="15"/>
        <pc:sldMkLst>
          <pc:docMk/>
          <pc:sldMk cId="0" sldId="269"/>
        </pc:sldMkLst>
        <pc:spChg chg="mod">
          <ac:chgData name="Carli Hansen" userId="bcafb5cc-c472-48e4-901a-b2958ad60e60" providerId="ADAL" clId="{277A33A1-54FE-4225-A7D6-11F7C13286E3}" dt="2022-12-05T14:35:24.841" v="92" actId="15"/>
          <ac:spMkLst>
            <pc:docMk/>
            <pc:sldMk cId="0" sldId="269"/>
            <ac:spMk id="3" creationId="{00000000-0000-0000-0000-000000000000}"/>
          </ac:spMkLst>
        </pc:spChg>
      </pc:sldChg>
      <pc:sldChg chg="modSp mod">
        <pc:chgData name="Carli Hansen" userId="bcafb5cc-c472-48e4-901a-b2958ad60e60" providerId="ADAL" clId="{277A33A1-54FE-4225-A7D6-11F7C13286E3}" dt="2022-12-05T14:36:15.610" v="98" actId="20577"/>
        <pc:sldMkLst>
          <pc:docMk/>
          <pc:sldMk cId="0" sldId="270"/>
        </pc:sldMkLst>
        <pc:spChg chg="mod">
          <ac:chgData name="Carli Hansen" userId="bcafb5cc-c472-48e4-901a-b2958ad60e60" providerId="ADAL" clId="{277A33A1-54FE-4225-A7D6-11F7C13286E3}" dt="2022-12-05T14:36:15.610" v="98" actId="20577"/>
          <ac:spMkLst>
            <pc:docMk/>
            <pc:sldMk cId="0" sldId="270"/>
            <ac:spMk id="3" creationId="{00000000-0000-0000-0000-000000000000}"/>
          </ac:spMkLst>
        </pc:spChg>
      </pc:sldChg>
      <pc:sldChg chg="modSp mod">
        <pc:chgData name="Carli Hansen" userId="bcafb5cc-c472-48e4-901a-b2958ad60e60" providerId="ADAL" clId="{277A33A1-54FE-4225-A7D6-11F7C13286E3}" dt="2022-12-05T14:38:04.512" v="105" actId="20577"/>
        <pc:sldMkLst>
          <pc:docMk/>
          <pc:sldMk cId="0" sldId="273"/>
        </pc:sldMkLst>
        <pc:spChg chg="mod">
          <ac:chgData name="Carli Hansen" userId="bcafb5cc-c472-48e4-901a-b2958ad60e60" providerId="ADAL" clId="{277A33A1-54FE-4225-A7D6-11F7C13286E3}" dt="2022-12-05T14:37:22.677" v="99" actId="20577"/>
          <ac:spMkLst>
            <pc:docMk/>
            <pc:sldMk cId="0" sldId="273"/>
            <ac:spMk id="2" creationId="{00000000-0000-0000-0000-000000000000}"/>
          </ac:spMkLst>
        </pc:spChg>
        <pc:spChg chg="mod">
          <ac:chgData name="Carli Hansen" userId="bcafb5cc-c472-48e4-901a-b2958ad60e60" providerId="ADAL" clId="{277A33A1-54FE-4225-A7D6-11F7C13286E3}" dt="2022-12-05T14:38:04.512" v="105" actId="20577"/>
          <ac:spMkLst>
            <pc:docMk/>
            <pc:sldMk cId="0" sldId="273"/>
            <ac:spMk id="3" creationId="{00000000-0000-0000-0000-000000000000}"/>
          </ac:spMkLst>
        </pc:spChg>
      </pc:sldChg>
      <pc:sldChg chg="modSp mod">
        <pc:chgData name="Carli Hansen" userId="bcafb5cc-c472-48e4-901a-b2958ad60e60" providerId="ADAL" clId="{277A33A1-54FE-4225-A7D6-11F7C13286E3}" dt="2022-12-05T14:34:28.738" v="85" actId="20577"/>
        <pc:sldMkLst>
          <pc:docMk/>
          <pc:sldMk cId="0" sldId="275"/>
        </pc:sldMkLst>
        <pc:spChg chg="mod">
          <ac:chgData name="Carli Hansen" userId="bcafb5cc-c472-48e4-901a-b2958ad60e60" providerId="ADAL" clId="{277A33A1-54FE-4225-A7D6-11F7C13286E3}" dt="2022-12-05T14:34:28.738" v="85" actId="20577"/>
          <ac:spMkLst>
            <pc:docMk/>
            <pc:sldMk cId="0" sldId="275"/>
            <ac:spMk id="3" creationId="{00000000-0000-0000-0000-000000000000}"/>
          </ac:spMkLst>
        </pc:spChg>
      </pc:sldChg>
      <pc:sldChg chg="modSp mod">
        <pc:chgData name="Carli Hansen" userId="bcafb5cc-c472-48e4-901a-b2958ad60e60" providerId="ADAL" clId="{277A33A1-54FE-4225-A7D6-11F7C13286E3}" dt="2022-12-05T14:39:12.386" v="121" actId="20577"/>
        <pc:sldMkLst>
          <pc:docMk/>
          <pc:sldMk cId="0" sldId="277"/>
        </pc:sldMkLst>
        <pc:spChg chg="mod">
          <ac:chgData name="Carli Hansen" userId="bcafb5cc-c472-48e4-901a-b2958ad60e60" providerId="ADAL" clId="{277A33A1-54FE-4225-A7D6-11F7C13286E3}" dt="2022-12-05T14:39:12.386" v="121" actId="20577"/>
          <ac:spMkLst>
            <pc:docMk/>
            <pc:sldMk cId="0" sldId="277"/>
            <ac:spMk id="2" creationId="{00000000-0000-0000-0000-000000000000}"/>
          </ac:spMkLst>
        </pc:spChg>
        <pc:spChg chg="mod">
          <ac:chgData name="Carli Hansen" userId="bcafb5cc-c472-48e4-901a-b2958ad60e60" providerId="ADAL" clId="{277A33A1-54FE-4225-A7D6-11F7C13286E3}" dt="2022-12-05T14:38:14.687" v="112" actId="20577"/>
          <ac:spMkLst>
            <pc:docMk/>
            <pc:sldMk cId="0" sldId="277"/>
            <ac:spMk id="3" creationId="{00000000-0000-0000-0000-000000000000}"/>
          </ac:spMkLst>
        </pc:spChg>
      </pc:sldChg>
      <pc:sldChg chg="modSp mod">
        <pc:chgData name="Carli Hansen" userId="bcafb5cc-c472-48e4-901a-b2958ad60e60" providerId="ADAL" clId="{277A33A1-54FE-4225-A7D6-11F7C13286E3}" dt="2022-12-05T14:25:42.832" v="7" actId="1076"/>
        <pc:sldMkLst>
          <pc:docMk/>
          <pc:sldMk cId="0" sldId="279"/>
        </pc:sldMkLst>
        <pc:picChg chg="mod">
          <ac:chgData name="Carli Hansen" userId="bcafb5cc-c472-48e4-901a-b2958ad60e60" providerId="ADAL" clId="{277A33A1-54FE-4225-A7D6-11F7C13286E3}" dt="2022-12-05T14:25:42.832" v="7" actId="1076"/>
          <ac:picMkLst>
            <pc:docMk/>
            <pc:sldMk cId="0" sldId="279"/>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2D1D8EF-E19B-45BA-A784-DA69981266A4}"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D1D8EF-E19B-45BA-A784-DA69981266A4}"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D1D8EF-E19B-45BA-A784-DA69981266A4}"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D1D8EF-E19B-45BA-A784-DA69981266A4}"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D1D8EF-E19B-45BA-A784-DA69981266A4}"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2D1D8EF-E19B-45BA-A784-DA69981266A4}"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D1D8EF-E19B-45BA-A784-DA69981266A4}"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2D1D8EF-E19B-45BA-A784-DA69981266A4}"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D1D8EF-E19B-45BA-A784-DA69981266A4}"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D1D8EF-E19B-45BA-A784-DA69981266A4}"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D1D8EF-E19B-45BA-A784-DA69981266A4}"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C814AA-4707-471B-9BE0-A8584B5E6EC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D1D8EF-E19B-45BA-A784-DA69981266A4}"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814AA-4707-471B-9BE0-A8584B5E6E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Thinking about the Central Limit Theorem and the Normal Curve</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Thought Experiment (continued)</a:t>
            </a:r>
          </a:p>
        </p:txBody>
      </p:sp>
      <p:sp>
        <p:nvSpPr>
          <p:cNvPr id="3" name="Content Placeholder 2"/>
          <p:cNvSpPr>
            <a:spLocks noGrp="1"/>
          </p:cNvSpPr>
          <p:nvPr>
            <p:ph idx="1"/>
          </p:nvPr>
        </p:nvSpPr>
        <p:spPr/>
        <p:txBody>
          <a:bodyPr>
            <a:normAutofit fontScale="92500" lnSpcReduction="10000"/>
          </a:bodyPr>
          <a:lstStyle/>
          <a:p>
            <a:r>
              <a:rPr lang="en-US" dirty="0"/>
              <a:t>Eventually we would find that the MEAN OF THE SAMPLE MEANS would be equal to the population mean.</a:t>
            </a:r>
          </a:p>
          <a:p>
            <a:r>
              <a:rPr lang="en-US" dirty="0"/>
              <a:t>In this example, the mean height of Canadian women is 164 cm (about 65 inches). That is </a:t>
            </a:r>
            <a:r>
              <a:rPr lang="el-GR" dirty="0"/>
              <a:t>μ</a:t>
            </a:r>
            <a:r>
              <a:rPr lang="en-US" dirty="0"/>
              <a:t>, the population mean.</a:t>
            </a:r>
          </a:p>
          <a:p>
            <a:r>
              <a:rPr lang="en-US" dirty="0"/>
              <a:t>If we took all of our samples, found the mean height for each sample, and then found the MEAN OF THE SAMPLE MEANS, that mean would be 164 cm.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curve, known probabilities</a:t>
            </a:r>
          </a:p>
        </p:txBody>
      </p:sp>
      <p:sp>
        <p:nvSpPr>
          <p:cNvPr id="3" name="Content Placeholder 2"/>
          <p:cNvSpPr>
            <a:spLocks noGrp="1"/>
          </p:cNvSpPr>
          <p:nvPr>
            <p:ph idx="1"/>
          </p:nvPr>
        </p:nvSpPr>
        <p:spPr/>
        <p:txBody>
          <a:bodyPr/>
          <a:lstStyle/>
          <a:p>
            <a:r>
              <a:rPr lang="en-US" dirty="0"/>
              <a:t>Because the distribution of sample means is normally distributed, we KNOW that:</a:t>
            </a:r>
          </a:p>
          <a:p>
            <a:pPr lvl="1"/>
            <a:r>
              <a:rPr lang="en-US" dirty="0"/>
              <a:t>Slightly more than 2/3 (actually, 68%) of our sample means are within</a:t>
            </a:r>
            <a:r>
              <a:rPr lang="en-US" b="1" dirty="0"/>
              <a:t> one </a:t>
            </a:r>
            <a:r>
              <a:rPr lang="en-US" dirty="0"/>
              <a:t>standard deviation of the population mean.</a:t>
            </a:r>
          </a:p>
          <a:p>
            <a:pPr lvl="1"/>
            <a:r>
              <a:rPr lang="en-US" dirty="0"/>
              <a:t>About 95% of our sample means are within </a:t>
            </a:r>
            <a:r>
              <a:rPr lang="en-US" b="1" dirty="0"/>
              <a:t>two</a:t>
            </a:r>
            <a:r>
              <a:rPr lang="en-US" dirty="0"/>
              <a:t> standard deviations of the population mean.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standard deviation?</a:t>
            </a:r>
          </a:p>
        </p:txBody>
      </p:sp>
      <p:sp>
        <p:nvSpPr>
          <p:cNvPr id="3" name="Content Placeholder 2"/>
          <p:cNvSpPr>
            <a:spLocks noGrp="1"/>
          </p:cNvSpPr>
          <p:nvPr>
            <p:ph idx="1"/>
          </p:nvPr>
        </p:nvSpPr>
        <p:spPr/>
        <p:txBody>
          <a:bodyPr>
            <a:normAutofit fontScale="92500" lnSpcReduction="10000"/>
          </a:bodyPr>
          <a:lstStyle/>
          <a:p>
            <a:r>
              <a:rPr lang="en-US" dirty="0"/>
              <a:t>Yes, that is a good question!</a:t>
            </a:r>
          </a:p>
          <a:p>
            <a:r>
              <a:rPr lang="en-US" dirty="0"/>
              <a:t>Because the standard deviation of the sampling distribution is NOT the same as the standard deviation of the underlying variable distribution for the population (which in this case, is the height of Canadian women).</a:t>
            </a:r>
          </a:p>
          <a:p>
            <a:r>
              <a:rPr lang="en-US" dirty="0"/>
              <a:t>The SD of the sampling distribution is called the </a:t>
            </a:r>
            <a:r>
              <a:rPr lang="en-US" b="1" dirty="0"/>
              <a:t>standard error</a:t>
            </a:r>
            <a:r>
              <a:rPr lang="en-US" dirty="0"/>
              <a:t>.</a:t>
            </a:r>
          </a:p>
          <a:p>
            <a:r>
              <a:rPr lang="en-US" dirty="0"/>
              <a:t>It is a considerably </a:t>
            </a:r>
            <a:r>
              <a:rPr lang="en-US" b="1" dirty="0"/>
              <a:t>smaller</a:t>
            </a:r>
            <a:r>
              <a:rPr lang="en-US" dirty="0"/>
              <a:t> number than the population SD, and it depends on sample size!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Computing the standard error</a:t>
            </a:r>
          </a:p>
        </p:txBody>
      </p:sp>
      <p:sp>
        <p:nvSpPr>
          <p:cNvPr id="3" name="Content Placeholder 2"/>
          <p:cNvSpPr>
            <a:spLocks noGrp="1"/>
          </p:cNvSpPr>
          <p:nvPr>
            <p:ph idx="1"/>
          </p:nvPr>
        </p:nvSpPr>
        <p:spPr/>
        <p:txBody>
          <a:bodyPr>
            <a:normAutofit/>
          </a:bodyPr>
          <a:lstStyle/>
          <a:p>
            <a:r>
              <a:rPr lang="en-US" dirty="0"/>
              <a:t>The standard error tells us how much variability there is in the sample outcomes.</a:t>
            </a:r>
          </a:p>
          <a:p>
            <a:r>
              <a:rPr lang="en-US" dirty="0"/>
              <a:t>We compute it as: </a:t>
            </a:r>
            <a:r>
              <a:rPr lang="el-GR" dirty="0"/>
              <a:t>σ</a:t>
            </a:r>
            <a:r>
              <a:rPr lang="en-US" dirty="0"/>
              <a:t>/</a:t>
            </a:r>
            <a:r>
              <a:rPr lang="en-US" dirty="0" err="1"/>
              <a:t>sqrt</a:t>
            </a:r>
            <a:r>
              <a:rPr lang="en-US" dirty="0"/>
              <a:t>(n).</a:t>
            </a:r>
          </a:p>
          <a:p>
            <a:r>
              <a:rPr lang="en-US" dirty="0"/>
              <a:t>The population standard deviation DIVIDED BY THE SQUARE ROOT OF SAMPLE SIZE.</a:t>
            </a:r>
          </a:p>
          <a:p>
            <a:r>
              <a:rPr lang="en-US" dirty="0"/>
              <a:t>This makes sense intuitively—the standard error gets smaller when we take larger samples.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Mean and SD of the sampling distribution</a:t>
            </a:r>
          </a:p>
        </p:txBody>
      </p:sp>
      <p:pic>
        <p:nvPicPr>
          <p:cNvPr id="4" name="Content Placeholder 3" descr="central limit theorem values.jpg"/>
          <p:cNvPicPr>
            <a:picLocks noGrp="1" noChangeAspect="1"/>
          </p:cNvPicPr>
          <p:nvPr>
            <p:ph idx="1"/>
          </p:nvPr>
        </p:nvPicPr>
        <p:blipFill>
          <a:blip r:embed="rId2"/>
          <a:stretch>
            <a:fillRect/>
          </a:stretch>
        </p:blipFill>
        <p:spPr>
          <a:xfrm>
            <a:off x="1137726" y="1600200"/>
            <a:ext cx="6868547" cy="452596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formulas</a:t>
            </a:r>
          </a:p>
        </p:txBody>
      </p:sp>
      <p:sp>
        <p:nvSpPr>
          <p:cNvPr id="3" name="Content Placeholder 2"/>
          <p:cNvSpPr>
            <a:spLocks noGrp="1"/>
          </p:cNvSpPr>
          <p:nvPr>
            <p:ph idx="1"/>
          </p:nvPr>
        </p:nvSpPr>
        <p:spPr/>
        <p:txBody>
          <a:bodyPr>
            <a:normAutofit fontScale="92500" lnSpcReduction="20000"/>
          </a:bodyPr>
          <a:lstStyle/>
          <a:p>
            <a:r>
              <a:rPr lang="en-US" dirty="0"/>
              <a:t>Formula (1) says: the mean of the sample means (“mu X-bar”) is equal to the population mean (“mu”).</a:t>
            </a:r>
          </a:p>
          <a:p>
            <a:r>
              <a:rPr lang="en-US" dirty="0"/>
              <a:t>Formula (2) says: the standard deviation of the sampling distribution of means (the standard error or “sigma X-bar”) is equal to the population standard deviation (“sigma”) divided by sample size.</a:t>
            </a:r>
          </a:p>
          <a:p>
            <a:r>
              <a:rPr lang="en-US" dirty="0"/>
              <a:t>Notice the subscripted X-bar on the left side in each formula—that refers to the distribution of sample means.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Estimating the standard error</a:t>
            </a:r>
          </a:p>
        </p:txBody>
      </p:sp>
      <p:sp>
        <p:nvSpPr>
          <p:cNvPr id="3" name="Content Placeholder 2"/>
          <p:cNvSpPr>
            <a:spLocks noGrp="1"/>
          </p:cNvSpPr>
          <p:nvPr>
            <p:ph idx="1"/>
          </p:nvPr>
        </p:nvSpPr>
        <p:spPr/>
        <p:txBody>
          <a:bodyPr>
            <a:normAutofit lnSpcReduction="10000"/>
          </a:bodyPr>
          <a:lstStyle/>
          <a:p>
            <a:r>
              <a:rPr lang="en-US" dirty="0"/>
              <a:t>Typically we don’t know the standard deviation for the population (if we knew it, we would probably know the mean, and so why bother with sampling?)</a:t>
            </a:r>
          </a:p>
          <a:p>
            <a:r>
              <a:rPr lang="en-US" dirty="0"/>
              <a:t>So we have to estimate it by the sample standard deviation.</a:t>
            </a:r>
          </a:p>
          <a:p>
            <a:r>
              <a:rPr lang="en-US" dirty="0"/>
              <a:t>Standard error is estimated by:</a:t>
            </a:r>
          </a:p>
          <a:p>
            <a:pPr lvl="1"/>
            <a:r>
              <a:rPr lang="en-US" b="1" dirty="0"/>
              <a:t>s/</a:t>
            </a:r>
            <a:r>
              <a:rPr lang="en-US" b="1" dirty="0" err="1"/>
              <a:t>sqrt</a:t>
            </a:r>
            <a:r>
              <a:rPr lang="en-US" b="1" dirty="0"/>
              <a:t>(n)  </a:t>
            </a:r>
            <a:r>
              <a:rPr lang="en-US" dirty="0"/>
              <a:t>(sample standard deviation divided by the square root of sample size)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Formula for the estimated standard error</a:t>
            </a:r>
          </a:p>
        </p:txBody>
      </p:sp>
      <p:pic>
        <p:nvPicPr>
          <p:cNvPr id="4" name="Content Placeholder 3" descr="estimated standard error.jpg"/>
          <p:cNvPicPr>
            <a:picLocks noGrp="1" noChangeAspect="1"/>
          </p:cNvPicPr>
          <p:nvPr>
            <p:ph idx="1"/>
          </p:nvPr>
        </p:nvPicPr>
        <p:blipFill>
          <a:blip r:embed="rId2"/>
          <a:stretch>
            <a:fillRect/>
          </a:stretch>
        </p:blipFill>
        <p:spPr>
          <a:xfrm>
            <a:off x="542263" y="1600200"/>
            <a:ext cx="8059474" cy="4525963"/>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Larger sample size reduces the standard error</a:t>
            </a:r>
          </a:p>
        </p:txBody>
      </p:sp>
      <p:sp>
        <p:nvSpPr>
          <p:cNvPr id="3" name="Content Placeholder 2"/>
          <p:cNvSpPr>
            <a:spLocks noGrp="1"/>
          </p:cNvSpPr>
          <p:nvPr>
            <p:ph idx="1"/>
          </p:nvPr>
        </p:nvSpPr>
        <p:spPr/>
        <p:txBody>
          <a:bodyPr>
            <a:normAutofit fontScale="92500"/>
          </a:bodyPr>
          <a:lstStyle/>
          <a:p>
            <a:r>
              <a:rPr lang="en-US" dirty="0"/>
              <a:t>Let’s say we found a sample standard deviation of 6 cm (about 2.4 inches). The standard error involves dividing this value by sample size:</a:t>
            </a:r>
          </a:p>
          <a:p>
            <a:pPr lvl="1"/>
            <a:r>
              <a:rPr lang="en-US" dirty="0"/>
              <a:t>SE for a sample of 36: 6/6 = 1</a:t>
            </a:r>
          </a:p>
          <a:p>
            <a:pPr lvl="1"/>
            <a:r>
              <a:rPr lang="en-US" dirty="0"/>
              <a:t>SE for a sample of 100: 6/10 = .6</a:t>
            </a:r>
          </a:p>
          <a:p>
            <a:pPr lvl="1"/>
            <a:r>
              <a:rPr lang="en-US" dirty="0"/>
              <a:t>SE for a sample of 400: 6/20 = .3</a:t>
            </a:r>
          </a:p>
          <a:p>
            <a:pPr lvl="1"/>
            <a:r>
              <a:rPr lang="en-US" dirty="0"/>
              <a:t>SE for a sample of 900: 6/30 = .2</a:t>
            </a:r>
          </a:p>
          <a:p>
            <a:r>
              <a:rPr lang="en-US" dirty="0"/>
              <a:t>OK you get the picture: the bigger the sample, the smaller the standard error.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Back to the normal curve histogram</a:t>
            </a:r>
          </a:p>
        </p:txBody>
      </p:sp>
      <p:sp>
        <p:nvSpPr>
          <p:cNvPr id="3" name="Content Placeholder 2"/>
          <p:cNvSpPr>
            <a:spLocks noGrp="1"/>
          </p:cNvSpPr>
          <p:nvPr>
            <p:ph idx="1"/>
          </p:nvPr>
        </p:nvSpPr>
        <p:spPr/>
        <p:txBody>
          <a:bodyPr>
            <a:normAutofit fontScale="92500" lnSpcReduction="10000"/>
          </a:bodyPr>
          <a:lstStyle/>
          <a:p>
            <a:r>
              <a:rPr lang="en-US" dirty="0"/>
              <a:t>The standard error is the standard deviation of the histogram that shows sample outcomes.</a:t>
            </a:r>
          </a:p>
          <a:p>
            <a:r>
              <a:rPr lang="en-US" dirty="0"/>
              <a:t>68% of the samples have outcomes within one standard error of the population value.</a:t>
            </a:r>
          </a:p>
          <a:p>
            <a:r>
              <a:rPr lang="en-US" dirty="0"/>
              <a:t>95% of the samples have outcomes within two standard errors of the population value.</a:t>
            </a:r>
          </a:p>
          <a:p>
            <a:r>
              <a:rPr lang="en-US" b="1" dirty="0"/>
              <a:t>This is a mathematical statement, based on the computation of probabilities for random samples. If our sampling is truly random, this is the distribution of sample outcomes.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think about it at all?</a:t>
            </a:r>
          </a:p>
        </p:txBody>
      </p:sp>
      <p:sp>
        <p:nvSpPr>
          <p:cNvPr id="3" name="Content Placeholder 2"/>
          <p:cNvSpPr>
            <a:spLocks noGrp="1"/>
          </p:cNvSpPr>
          <p:nvPr>
            <p:ph idx="1"/>
          </p:nvPr>
        </p:nvSpPr>
        <p:spPr/>
        <p:txBody>
          <a:bodyPr>
            <a:normAutofit fontScale="92500"/>
          </a:bodyPr>
          <a:lstStyle/>
          <a:p>
            <a:r>
              <a:rPr lang="en-US" dirty="0"/>
              <a:t>The Central Limit Theorem is about the distribution of sample outcomes—for example, sample </a:t>
            </a:r>
            <a:r>
              <a:rPr lang="en-US" b="1" dirty="0"/>
              <a:t>means</a:t>
            </a:r>
            <a:r>
              <a:rPr lang="en-US" dirty="0"/>
              <a:t>—when the samples are drawn randomly from a population.</a:t>
            </a:r>
          </a:p>
          <a:p>
            <a:r>
              <a:rPr lang="en-US" dirty="0"/>
              <a:t>The sample means will NOT be identical, and they will NOT all be equal to the population mean.</a:t>
            </a:r>
          </a:p>
          <a:p>
            <a:r>
              <a:rPr lang="en-US" dirty="0"/>
              <a:t>The Central Limit Theorem tells us how much variability we can expect to find in the sample outcomes.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consequences</a:t>
            </a:r>
          </a:p>
        </p:txBody>
      </p:sp>
      <p:sp>
        <p:nvSpPr>
          <p:cNvPr id="3" name="Content Placeholder 2"/>
          <p:cNvSpPr>
            <a:spLocks noGrp="1"/>
          </p:cNvSpPr>
          <p:nvPr>
            <p:ph idx="1"/>
          </p:nvPr>
        </p:nvSpPr>
        <p:spPr/>
        <p:txBody>
          <a:bodyPr>
            <a:normAutofit fontScale="77500" lnSpcReduction="20000"/>
          </a:bodyPr>
          <a:lstStyle/>
          <a:p>
            <a:r>
              <a:rPr lang="en-US" dirty="0"/>
              <a:t>By the Central Limit Theorem, we know that most sample outcomes (such as sample means) will not be very far from the population value we are trying to estimate.</a:t>
            </a:r>
          </a:p>
          <a:p>
            <a:r>
              <a:rPr lang="en-US" dirty="0"/>
              <a:t>For our height exercise, if our sample size is 100, more than 2/3 of sample means will be within one standard error (.6 </a:t>
            </a:r>
            <a:r>
              <a:rPr lang="en-US" b="1" dirty="0"/>
              <a:t>cm</a:t>
            </a:r>
            <a:r>
              <a:rPr lang="en-US" dirty="0"/>
              <a:t>) plus or minus from the population value; and 95% will be within two standard errors (1.2 cm) plus or minus from the population mean. This sample size is likely to give us a pretty good estimate! </a:t>
            </a:r>
          </a:p>
          <a:p>
            <a:r>
              <a:rPr lang="en-US" dirty="0"/>
              <a:t>It is unlikely (low probability) that samples of 100 would give us a really mistaken estimate of the mean height of Canadian women—one that is “off” by many centimeters.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few final points</a:t>
            </a:r>
          </a:p>
        </p:txBody>
      </p:sp>
      <p:sp>
        <p:nvSpPr>
          <p:cNvPr id="3" name="Content Placeholder 2"/>
          <p:cNvSpPr>
            <a:spLocks noGrp="1"/>
          </p:cNvSpPr>
          <p:nvPr>
            <p:ph idx="1"/>
          </p:nvPr>
        </p:nvSpPr>
        <p:spPr/>
        <p:txBody>
          <a:bodyPr>
            <a:normAutofit fontScale="92500" lnSpcReduction="20000"/>
          </a:bodyPr>
          <a:lstStyle/>
          <a:p>
            <a:r>
              <a:rPr lang="en-US" dirty="0"/>
              <a:t>Because we had to estimate the standard deviation from the sample, we should look at the t-distribution, rather than the Z-distribution. The t-distribution is similar to the normal one, just a little lower at the middle hump and a little “fatter” in the tails.</a:t>
            </a:r>
          </a:p>
          <a:p>
            <a:r>
              <a:rPr lang="en-US" dirty="0"/>
              <a:t>Heights happen to be more or less normally distributed (“near normal”), but it does not matter if the underlying variable is normally distributed or not. The sampling distribution (with random samples) will be normal.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size and the t-distribution</a:t>
            </a:r>
          </a:p>
        </p:txBody>
      </p:sp>
      <p:sp>
        <p:nvSpPr>
          <p:cNvPr id="3" name="Content Placeholder 2"/>
          <p:cNvSpPr>
            <a:spLocks noGrp="1"/>
          </p:cNvSpPr>
          <p:nvPr>
            <p:ph idx="1"/>
          </p:nvPr>
        </p:nvSpPr>
        <p:spPr/>
        <p:txBody>
          <a:bodyPr/>
          <a:lstStyle/>
          <a:p>
            <a:r>
              <a:rPr lang="en-US" dirty="0"/>
              <a:t>For small sample sizes, we should use the t-distribution.</a:t>
            </a:r>
          </a:p>
          <a:p>
            <a:r>
              <a:rPr lang="en-US" dirty="0"/>
              <a:t>If n &gt; 120, the t-distribution and the Z-distribution (normal curve) of sampling error are essentially identical.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Terms</a:t>
            </a:r>
          </a:p>
        </p:txBody>
      </p:sp>
      <p:sp>
        <p:nvSpPr>
          <p:cNvPr id="3" name="Content Placeholder 2"/>
          <p:cNvSpPr>
            <a:spLocks noGrp="1"/>
          </p:cNvSpPr>
          <p:nvPr>
            <p:ph idx="1"/>
          </p:nvPr>
        </p:nvSpPr>
        <p:spPr/>
        <p:txBody>
          <a:bodyPr/>
          <a:lstStyle/>
          <a:p>
            <a:r>
              <a:rPr lang="en-US" dirty="0"/>
              <a:t>Central Limit Theorem; sampling distribution; sampling error; normal curve; histogram; mean of the population (parameter); mean of the sample means; standard deviation of the sample and of the population; standard deviation of the sampling distribution (standard error); estimated standard error;     t-distribution; discrepant/distant vs. near; probabilities.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care?</a:t>
            </a:r>
          </a:p>
        </p:txBody>
      </p:sp>
      <p:sp>
        <p:nvSpPr>
          <p:cNvPr id="3" name="Content Placeholder 2"/>
          <p:cNvSpPr>
            <a:spLocks noGrp="1"/>
          </p:cNvSpPr>
          <p:nvPr>
            <p:ph idx="1"/>
          </p:nvPr>
        </p:nvSpPr>
        <p:spPr/>
        <p:txBody>
          <a:bodyPr>
            <a:normAutofit lnSpcReduction="10000"/>
          </a:bodyPr>
          <a:lstStyle/>
          <a:p>
            <a:r>
              <a:rPr lang="en-US" dirty="0"/>
              <a:t>Because if there is too much variability in the sample outcomes—if they are likely to be really different from the population value—then any sample we draw might have an outcome that would mislead us about the population.</a:t>
            </a:r>
          </a:p>
          <a:p>
            <a:r>
              <a:rPr lang="en-US" dirty="0"/>
              <a:t>We could draw a seriously mistaken conclusion from the sample result.</a:t>
            </a:r>
          </a:p>
          <a:p>
            <a:r>
              <a:rPr lang="en-US" dirty="0"/>
              <a:t>Fortunately, that is NOT PROBABLE.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does the Central Limit Theorem say?</a:t>
            </a:r>
          </a:p>
        </p:txBody>
      </p:sp>
      <p:sp>
        <p:nvSpPr>
          <p:cNvPr id="3" name="Content Placeholder 2"/>
          <p:cNvSpPr>
            <a:spLocks noGrp="1"/>
          </p:cNvSpPr>
          <p:nvPr>
            <p:ph idx="1"/>
          </p:nvPr>
        </p:nvSpPr>
        <p:spPr/>
        <p:txBody>
          <a:bodyPr>
            <a:normAutofit fontScale="92500" lnSpcReduction="10000"/>
          </a:bodyPr>
          <a:lstStyle/>
          <a:p>
            <a:r>
              <a:rPr lang="en-US" dirty="0"/>
              <a:t>It says that the sample means fall in a definite pattern.</a:t>
            </a:r>
          </a:p>
          <a:p>
            <a:r>
              <a:rPr lang="en-US" dirty="0"/>
              <a:t>We can represent it by a smoothed histogram.</a:t>
            </a:r>
          </a:p>
          <a:p>
            <a:r>
              <a:rPr lang="en-US" dirty="0"/>
              <a:t>Sample means near the population mean are more likely than sample means that are distant from the population mean.</a:t>
            </a:r>
          </a:p>
          <a:p>
            <a:r>
              <a:rPr lang="en-US" dirty="0"/>
              <a:t>The smoothed histogram looks like the normal curve: samples with sample means near the population mean are more frequent than samples with “distant” means.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Sampling error has a normal distribution</a:t>
            </a:r>
          </a:p>
        </p:txBody>
      </p:sp>
      <p:sp>
        <p:nvSpPr>
          <p:cNvPr id="3" name="Content Placeholder 2"/>
          <p:cNvSpPr>
            <a:spLocks noGrp="1"/>
          </p:cNvSpPr>
          <p:nvPr>
            <p:ph idx="1"/>
          </p:nvPr>
        </p:nvSpPr>
        <p:spPr/>
        <p:txBody>
          <a:bodyPr/>
          <a:lstStyle/>
          <a:p>
            <a:r>
              <a:rPr lang="en-US" dirty="0"/>
              <a:t>“Sampling error” is the variability of sample outcomes. They are not identical to the population outcome and so most of them are “errors”—they miss the population value.</a:t>
            </a:r>
          </a:p>
          <a:p>
            <a:r>
              <a:rPr lang="en-US" dirty="0"/>
              <a:t>The normal distribution of sampling error shows us that most of the “errors” are probably not very large—most of the sample outcomes are near the population value.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Curve</a:t>
            </a:r>
          </a:p>
        </p:txBody>
      </p:sp>
      <p:pic>
        <p:nvPicPr>
          <p:cNvPr id="4" name="Content Placeholder 3" descr="normal curve (2).jpg"/>
          <p:cNvPicPr>
            <a:picLocks noGrp="1" noChangeAspect="1"/>
          </p:cNvPicPr>
          <p:nvPr>
            <p:ph idx="1"/>
          </p:nvPr>
        </p:nvPicPr>
        <p:blipFill>
          <a:blip r:embed="rId2"/>
          <a:stretch>
            <a:fillRect/>
          </a:stretch>
        </p:blipFill>
        <p:spPr>
          <a:xfrm>
            <a:off x="2606040" y="2165168"/>
            <a:ext cx="3931920" cy="252766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More about the normal curve as the distribution of sampling error</a:t>
            </a:r>
          </a:p>
        </p:txBody>
      </p:sp>
      <p:sp>
        <p:nvSpPr>
          <p:cNvPr id="3" name="Content Placeholder 2"/>
          <p:cNvSpPr>
            <a:spLocks noGrp="1"/>
          </p:cNvSpPr>
          <p:nvPr>
            <p:ph idx="1"/>
          </p:nvPr>
        </p:nvSpPr>
        <p:spPr/>
        <p:txBody>
          <a:bodyPr>
            <a:normAutofit fontScale="92500" lnSpcReduction="20000"/>
          </a:bodyPr>
          <a:lstStyle/>
          <a:p>
            <a:r>
              <a:rPr lang="en-US" dirty="0"/>
              <a:t>The sampling distribution represents all the sample outcomes.</a:t>
            </a:r>
          </a:p>
          <a:p>
            <a:r>
              <a:rPr lang="en-US" dirty="0"/>
              <a:t>Each case of this distribution is a simple random sample.</a:t>
            </a:r>
          </a:p>
          <a:p>
            <a:r>
              <a:rPr lang="en-US" dirty="0"/>
              <a:t>Samples with outcomes near the population value are more frequent—more likely.</a:t>
            </a:r>
          </a:p>
          <a:p>
            <a:r>
              <a:rPr lang="en-US" dirty="0"/>
              <a:t>The mean of all the sample outcomes is equal to the population value.</a:t>
            </a:r>
          </a:p>
          <a:p>
            <a:r>
              <a:rPr lang="en-US" b="1" dirty="0"/>
              <a:t>For example, the mean of the sample means is equal to the population mean</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Thought Experiment</a:t>
            </a:r>
          </a:p>
        </p:txBody>
      </p:sp>
      <p:sp>
        <p:nvSpPr>
          <p:cNvPr id="3" name="Content Placeholder 2"/>
          <p:cNvSpPr>
            <a:spLocks noGrp="1"/>
          </p:cNvSpPr>
          <p:nvPr>
            <p:ph idx="1"/>
          </p:nvPr>
        </p:nvSpPr>
        <p:spPr/>
        <p:txBody>
          <a:bodyPr>
            <a:normAutofit fontScale="92500" lnSpcReduction="10000"/>
          </a:bodyPr>
          <a:lstStyle/>
          <a:p>
            <a:r>
              <a:rPr lang="en-US" dirty="0"/>
              <a:t>Let’s say we are trying to find the mean height of Canadian women.</a:t>
            </a:r>
          </a:p>
          <a:p>
            <a:r>
              <a:rPr lang="en-US" dirty="0"/>
              <a:t>We take a bunch of random samples, and we can make a list of the sample means—values such as 160 cm, 158.9 cm, 170 cm, 165 cm, and so on.</a:t>
            </a:r>
          </a:p>
          <a:p>
            <a:r>
              <a:rPr lang="en-US" dirty="0"/>
              <a:t>We create a histogram with the horizontal axis charting the SAMPLE MEAN HEIGHT and the vertical axis charting FREQUENCY—the height of the bars shows </a:t>
            </a:r>
            <a:r>
              <a:rPr lang="en-US" b="1" dirty="0"/>
              <a:t>how many </a:t>
            </a:r>
            <a:r>
              <a:rPr lang="en-US" dirty="0"/>
              <a:t>samples had the mean height marked on the horizontal axis?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Thought Experiment (continued)</a:t>
            </a:r>
          </a:p>
        </p:txBody>
      </p:sp>
      <p:sp>
        <p:nvSpPr>
          <p:cNvPr id="3" name="Content Placeholder 2"/>
          <p:cNvSpPr>
            <a:spLocks noGrp="1"/>
          </p:cNvSpPr>
          <p:nvPr>
            <p:ph idx="1"/>
          </p:nvPr>
        </p:nvSpPr>
        <p:spPr/>
        <p:txBody>
          <a:bodyPr>
            <a:normAutofit fontScale="92500" lnSpcReduction="10000"/>
          </a:bodyPr>
          <a:lstStyle/>
          <a:p>
            <a:r>
              <a:rPr lang="en-US" dirty="0"/>
              <a:t>After we drew a lot of samples and charted how many of them had each sample mean that we indicated on the horizontal axis, we would find that we charted a normal curve.</a:t>
            </a:r>
          </a:p>
          <a:p>
            <a:r>
              <a:rPr lang="en-US" dirty="0"/>
              <a:t>Samples with means NEAR the population mean would be more frequent—these frequencies are shown by bars that form a hump at the middle</a:t>
            </a:r>
          </a:p>
          <a:p>
            <a:r>
              <a:rPr lang="en-US" dirty="0"/>
              <a:t>Samples with means DISTANT from the population mean would be less frequent—little stubby bars forming the tails at either end.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1533</Words>
  <Application>Microsoft Office PowerPoint</Application>
  <PresentationFormat>On-screen Show (4:3)</PresentationFormat>
  <Paragraphs>86</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Thinking about the Central Limit Theorem and the Normal Curve</vt:lpstr>
      <vt:lpstr>Why think about it at all?</vt:lpstr>
      <vt:lpstr>Why do we care?</vt:lpstr>
      <vt:lpstr>What does the Central Limit Theorem say?</vt:lpstr>
      <vt:lpstr>Sampling error has a normal distribution</vt:lpstr>
      <vt:lpstr>Normal Curve</vt:lpstr>
      <vt:lpstr>More about the normal curve as the distribution of sampling error</vt:lpstr>
      <vt:lpstr>Example: Thought Experiment</vt:lpstr>
      <vt:lpstr>Thought Experiment (continued)</vt:lpstr>
      <vt:lpstr>Thought Experiment (continued)</vt:lpstr>
      <vt:lpstr>Normal curve, known probabilities</vt:lpstr>
      <vt:lpstr>What’s the standard deviation?</vt:lpstr>
      <vt:lpstr>Computing the standard error</vt:lpstr>
      <vt:lpstr>Mean and SD of the sampling distribution</vt:lpstr>
      <vt:lpstr>The formulas</vt:lpstr>
      <vt:lpstr>Estimating the standard error</vt:lpstr>
      <vt:lpstr>Formula for the estimated standard error</vt:lpstr>
      <vt:lpstr>Larger sample size reduces the standard error</vt:lpstr>
      <vt:lpstr>Back to the normal curve histogram</vt:lpstr>
      <vt:lpstr>Practical consequences</vt:lpstr>
      <vt:lpstr>A few final points</vt:lpstr>
      <vt:lpstr>Sample size and the t-distribution</vt:lpstr>
      <vt:lpstr>Key Terms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Thinking about the Central Limit Theorem and the Normal Curve</dc:title>
  <dc:creator>owner</dc:creator>
  <cp:lastModifiedBy>Carli Hansen</cp:lastModifiedBy>
  <cp:revision>27</cp:revision>
  <dcterms:created xsi:type="dcterms:W3CDTF">2022-08-23T13:32:18Z</dcterms:created>
  <dcterms:modified xsi:type="dcterms:W3CDTF">2022-12-05T14:39:14Z</dcterms:modified>
</cp:coreProperties>
</file>